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4"/>
  </p:notesMasterIdLst>
  <p:handoutMasterIdLst>
    <p:handoutMasterId r:id="rId85"/>
  </p:handoutMasterIdLst>
  <p:sldIdLst>
    <p:sldId id="256" r:id="rId2"/>
    <p:sldId id="289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5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35" r:id="rId60"/>
    <p:sldId id="336" r:id="rId61"/>
    <p:sldId id="337" r:id="rId62"/>
    <p:sldId id="339" r:id="rId63"/>
    <p:sldId id="340" r:id="rId64"/>
    <p:sldId id="341" r:id="rId65"/>
    <p:sldId id="342" r:id="rId66"/>
    <p:sldId id="344" r:id="rId67"/>
    <p:sldId id="338" r:id="rId68"/>
    <p:sldId id="345" r:id="rId69"/>
    <p:sldId id="346" r:id="rId70"/>
    <p:sldId id="347" r:id="rId71"/>
    <p:sldId id="364" r:id="rId72"/>
    <p:sldId id="365" r:id="rId73"/>
    <p:sldId id="366" r:id="rId74"/>
    <p:sldId id="367" r:id="rId75"/>
    <p:sldId id="368" r:id="rId76"/>
    <p:sldId id="369" r:id="rId77"/>
    <p:sldId id="373" r:id="rId78"/>
    <p:sldId id="374" r:id="rId79"/>
    <p:sldId id="375" r:id="rId80"/>
    <p:sldId id="376" r:id="rId81"/>
    <p:sldId id="377" r:id="rId82"/>
    <p:sldId id="317" r:id="rId8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4629" autoAdjust="0"/>
  </p:normalViewPr>
  <p:slideViewPr>
    <p:cSldViewPr>
      <p:cViewPr>
        <p:scale>
          <a:sx n="100" d="100"/>
          <a:sy n="100" d="100"/>
        </p:scale>
        <p:origin x="-802" y="6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9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notesMaster" Target="notesMasters/notesMaster1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91BD1-D238-4B03-9643-4F3FF2A12E43}" type="datetimeFigureOut">
              <a:rPr lang="cs-CZ" smtClean="0"/>
              <a:pPr/>
              <a:t>15.05.2020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B6DDB-0E38-4045-8782-093591016FE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6895165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CC2F0-46E7-4777-9E95-855366D2C060}" type="datetimeFigureOut">
              <a:rPr lang="cs-CZ" smtClean="0"/>
              <a:pPr/>
              <a:t>15.05.2020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1DB3C-6171-4200-8168-FB9940162A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503019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1DB3C-6171-4200-8168-FB9940162AFE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B4A8F-C79D-43B9-85C4-E293739C3A4C}" type="datetime1">
              <a:rPr lang="cs-CZ" smtClean="0"/>
              <a:pPr/>
              <a:t>15.05.2020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932-62D2-406B-A606-672A73D851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3C26-2EE3-4380-B184-460E8CCE3028}" type="datetime1">
              <a:rPr lang="cs-CZ" smtClean="0"/>
              <a:pPr/>
              <a:t>15.05.2020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932-62D2-406B-A606-672A73D851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36D7-22B8-4EE5-80C8-CD2981FD6FF5}" type="datetime1">
              <a:rPr lang="cs-CZ" smtClean="0"/>
              <a:pPr/>
              <a:t>15.05.2020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932-62D2-406B-A606-672A73D851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4361A-F6AC-4A58-A68D-F2D6E132A45A}" type="datetime1">
              <a:rPr lang="cs-CZ" smtClean="0"/>
              <a:pPr/>
              <a:t>15.05.2020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932-62D2-406B-A606-672A73D851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EFF9-B5A1-4CB8-A68D-3B01E7450737}" type="datetime1">
              <a:rPr lang="cs-CZ" smtClean="0"/>
              <a:pPr/>
              <a:t>15.05.2020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932-62D2-406B-A606-672A73D851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9B6A1-608B-4278-9E0C-DA3B84B9A91F}" type="datetime1">
              <a:rPr lang="cs-CZ" smtClean="0"/>
              <a:pPr/>
              <a:t>15.05.2020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932-62D2-406B-A606-672A73D851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86B32-47A0-409F-BBFB-FB979ADDC764}" type="datetime1">
              <a:rPr lang="cs-CZ" smtClean="0"/>
              <a:pPr/>
              <a:t>15.05.2020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932-62D2-406B-A606-672A73D851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A612-0E38-403F-88A1-EB6D864D47F3}" type="datetime1">
              <a:rPr lang="cs-CZ" smtClean="0"/>
              <a:pPr/>
              <a:t>15.05.2020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932-62D2-406B-A606-672A73D851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B598-B319-477E-B9BB-F997E4B4F82F}" type="datetime1">
              <a:rPr lang="cs-CZ" smtClean="0"/>
              <a:pPr/>
              <a:t>15.05.2020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932-62D2-406B-A606-672A73D851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87EB-9120-4469-8EA5-301C66C55726}" type="datetime1">
              <a:rPr lang="cs-CZ" smtClean="0"/>
              <a:pPr/>
              <a:t>15.05.2020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932-62D2-406B-A606-672A73D851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C4D8-7694-476B-88B8-E39CC080C16C}" type="datetime1">
              <a:rPr lang="cs-CZ" smtClean="0"/>
              <a:pPr/>
              <a:t>15.05.2020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D932-62D2-406B-A606-672A73D851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A8521-842C-45DC-A90F-050B5CC6227E}" type="datetime1">
              <a:rPr lang="cs-CZ" smtClean="0"/>
              <a:pPr/>
              <a:t>15.05.2020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1D932-62D2-406B-A606-672A73D8516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4.xml"/><Relationship Id="rId18" Type="http://schemas.openxmlformats.org/officeDocument/2006/relationships/slide" Target="slide22.xml"/><Relationship Id="rId26" Type="http://schemas.openxmlformats.org/officeDocument/2006/relationships/slide" Target="slide28.xml"/><Relationship Id="rId3" Type="http://schemas.openxmlformats.org/officeDocument/2006/relationships/slide" Target="slide10.xml"/><Relationship Id="rId21" Type="http://schemas.openxmlformats.org/officeDocument/2006/relationships/slide" Target="slide20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3.xml"/><Relationship Id="rId25" Type="http://schemas.openxmlformats.org/officeDocument/2006/relationships/slide" Target="slide30.xml"/><Relationship Id="rId2" Type="http://schemas.openxmlformats.org/officeDocument/2006/relationships/slide" Target="slide2.xml"/><Relationship Id="rId16" Type="http://schemas.openxmlformats.org/officeDocument/2006/relationships/slide" Target="slide17.xml"/><Relationship Id="rId20" Type="http://schemas.openxmlformats.org/officeDocument/2006/relationships/slide" Target="slide23.xml"/><Relationship Id="rId29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slide" Target="slide11.xml"/><Relationship Id="rId24" Type="http://schemas.openxmlformats.org/officeDocument/2006/relationships/slide" Target="slide29.xml"/><Relationship Id="rId32" Type="http://schemas.openxmlformats.org/officeDocument/2006/relationships/slide" Target="slide59.xml"/><Relationship Id="rId5" Type="http://schemas.openxmlformats.org/officeDocument/2006/relationships/slide" Target="slide4.xml"/><Relationship Id="rId15" Type="http://schemas.openxmlformats.org/officeDocument/2006/relationships/slide" Target="slide16.xml"/><Relationship Id="rId23" Type="http://schemas.openxmlformats.org/officeDocument/2006/relationships/slide" Target="slide18.xml"/><Relationship Id="rId28" Type="http://schemas.openxmlformats.org/officeDocument/2006/relationships/slide" Target="slide24.xml"/><Relationship Id="rId10" Type="http://schemas.openxmlformats.org/officeDocument/2006/relationships/slide" Target="slide9.xml"/><Relationship Id="rId19" Type="http://schemas.openxmlformats.org/officeDocument/2006/relationships/slide" Target="slide21.xml"/><Relationship Id="rId31" Type="http://schemas.openxmlformats.org/officeDocument/2006/relationships/slide" Target="slide82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5.xml"/><Relationship Id="rId22" Type="http://schemas.openxmlformats.org/officeDocument/2006/relationships/slide" Target="slide19.xml"/><Relationship Id="rId27" Type="http://schemas.openxmlformats.org/officeDocument/2006/relationships/slide" Target="slide27.xml"/><Relationship Id="rId30" Type="http://schemas.openxmlformats.org/officeDocument/2006/relationships/slide" Target="slide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63.xml"/><Relationship Id="rId7" Type="http://schemas.openxmlformats.org/officeDocument/2006/relationships/slide" Target="slide59.xml"/><Relationship Id="rId2" Type="http://schemas.openxmlformats.org/officeDocument/2006/relationships/slide" Target="slide6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4.xml"/><Relationship Id="rId5" Type="http://schemas.openxmlformats.org/officeDocument/2006/relationships/slide" Target="slide62.xml"/><Relationship Id="rId4" Type="http://schemas.openxmlformats.org/officeDocument/2006/relationships/slide" Target="slide65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66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68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69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" Target="slide70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5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73.xml"/><Relationship Id="rId7" Type="http://schemas.openxmlformats.org/officeDocument/2006/relationships/slide" Target="slide59.xml"/><Relationship Id="rId2" Type="http://schemas.openxmlformats.org/officeDocument/2006/relationships/slide" Target="slide72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5.xml"/><Relationship Id="rId5" Type="http://schemas.openxmlformats.org/officeDocument/2006/relationships/slide" Target="slide74.xml"/><Relationship Id="rId4" Type="http://schemas.openxmlformats.org/officeDocument/2006/relationships/slide" Target="slide7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" Target="slide77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" Target="slide78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79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80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slide" Target="slide81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9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9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9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9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44016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AZ-kvíz </a:t>
            </a:r>
            <a:r>
              <a:rPr lang="cs-CZ" sz="14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− šablona</a:t>
            </a:r>
            <a:r>
              <a:rPr lang="cs-CZ" dirty="0"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Autor: </a:t>
            </a: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ndřej Šimeček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Verze: 1.1.3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cs-CZ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Ondřej Šimeček.</a:t>
            </a:r>
            <a:br>
              <a:rPr lang="cs-CZ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Dostupné z Metodického portálu www.rvp.cz, ISSN: 1802-4785. </a:t>
            </a:r>
            <a:br>
              <a:rPr lang="cs-CZ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  <a:endParaRPr lang="cs-CZ" sz="11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hloupý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štědrý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správně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ke slovu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vymyšlený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ke slovu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ráno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ke slovu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zakopnout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ke slovu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pilný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vznešený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ke slovu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talentovaný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útok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Elipsa 41">
            <a:hlinkClick r:id="rId2" action="ppaction://hlinksldjump"/>
          </p:cNvPr>
          <p:cNvSpPr/>
          <p:nvPr/>
        </p:nvSpPr>
        <p:spPr>
          <a:xfrm>
            <a:off x="4427984" y="6926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AutoShape 333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-5400000">
            <a:off x="3733881" y="2538927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3600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G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279885" name="AutoShape 333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5400000">
            <a:off x="4093921" y="594711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vert="horz" wrap="none" lIns="72000" tIns="144000" anchor="ctr">
            <a:scene3d>
              <a:camera prst="perspectiveFront">
                <a:rot lat="0" lon="0" rev="5400000"/>
              </a:camera>
              <a:lightRig rig="threePt" dir="t"/>
            </a:scene3d>
          </a:bodyPr>
          <a:lstStyle/>
          <a:p>
            <a:r>
              <a:rPr lang="cs-CZ" sz="3200" dirty="0" smtClean="0">
                <a:ln w="18415" cmpd="sng">
                  <a:noFill/>
                  <a:prstDash val="solid"/>
                </a:ln>
                <a:latin typeface="Arial Black" pitchFamily="34" charset="0"/>
              </a:rPr>
              <a:t>A</a:t>
            </a:r>
            <a:endParaRPr lang="en-US" sz="3200" dirty="0">
              <a:ln w="18415" cmpd="sng">
                <a:noFill/>
                <a:prstDash val="solid"/>
              </a:ln>
              <a:latin typeface="Arial Black" pitchFamily="34" charset="0"/>
            </a:endParaRPr>
          </a:p>
        </p:txBody>
      </p:sp>
      <p:sp>
        <p:nvSpPr>
          <p:cNvPr id="61" name="AutoShape 333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-5400000">
            <a:off x="3733881" y="1242783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44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n w="15875">
                  <a:noFill/>
                </a:ln>
                <a:latin typeface="Arial Black" pitchFamily="34" charset="0"/>
              </a:rPr>
              <a:t>B</a:t>
            </a:r>
            <a:endParaRPr lang="en-US" sz="3200" dirty="0">
              <a:ln w="15875">
                <a:noFill/>
              </a:ln>
              <a:latin typeface="Arial Black" pitchFamily="34" charset="0"/>
            </a:endParaRPr>
          </a:p>
        </p:txBody>
      </p:sp>
      <p:sp>
        <p:nvSpPr>
          <p:cNvPr id="62" name="AutoShape 333">
            <a:hlinkClick r:id="rId6" action="ppaction://hlinksldjump"/>
          </p:cNvPr>
          <p:cNvSpPr>
            <a:spLocks noChangeArrowheads="1"/>
          </p:cNvSpPr>
          <p:nvPr/>
        </p:nvSpPr>
        <p:spPr bwMode="auto">
          <a:xfrm rot="-5400000">
            <a:off x="4453961" y="1242783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C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63" name="AutoShape 333">
            <a:hlinkClick r:id="rId7" action="ppaction://hlinksldjump"/>
          </p:cNvPr>
          <p:cNvSpPr>
            <a:spLocks noChangeArrowheads="1"/>
          </p:cNvSpPr>
          <p:nvPr/>
        </p:nvSpPr>
        <p:spPr bwMode="auto">
          <a:xfrm rot="-5400000">
            <a:off x="4093921" y="1890855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44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D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64" name="AutoShape 333">
            <a:hlinkClick r:id="rId8" action="ppaction://hlinksldjump"/>
          </p:cNvPr>
          <p:cNvSpPr>
            <a:spLocks noChangeArrowheads="1"/>
          </p:cNvSpPr>
          <p:nvPr/>
        </p:nvSpPr>
        <p:spPr bwMode="auto">
          <a:xfrm rot="-5400000">
            <a:off x="3373841" y="1890855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Č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65" name="AutoShape 333">
            <a:hlinkClick r:id="rId9" action="ppaction://hlinksldjump"/>
          </p:cNvPr>
          <p:cNvSpPr>
            <a:spLocks noChangeArrowheads="1"/>
          </p:cNvSpPr>
          <p:nvPr/>
        </p:nvSpPr>
        <p:spPr bwMode="auto">
          <a:xfrm rot="-5400000">
            <a:off x="4814001" y="1890855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44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E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66" name="AutoShape 333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rot="-5400000">
            <a:off x="3013801" y="2538927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3600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F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68" name="AutoShape 33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 rot="-5400000">
            <a:off x="4453961" y="2538927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H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69" name="AutoShape 333">
            <a:hlinkClick r:id="rId12" action="ppaction://hlinksldjump"/>
          </p:cNvPr>
          <p:cNvSpPr>
            <a:spLocks noChangeArrowheads="1"/>
          </p:cNvSpPr>
          <p:nvPr/>
        </p:nvSpPr>
        <p:spPr bwMode="auto">
          <a:xfrm rot="-5400000">
            <a:off x="5174041" y="2538927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44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CH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70" name="AutoShape 33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 rot="-5400000">
            <a:off x="3373841" y="3186999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J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71" name="AutoShape 333">
            <a:hlinkClick r:id="rId14" action="ppaction://hlinksldjump"/>
          </p:cNvPr>
          <p:cNvSpPr>
            <a:spLocks noChangeArrowheads="1"/>
          </p:cNvSpPr>
          <p:nvPr/>
        </p:nvSpPr>
        <p:spPr bwMode="auto">
          <a:xfrm rot="-5400000">
            <a:off x="4093921" y="3186999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K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72" name="AutoShape 333">
            <a:hlinkClick r:id="rId15" action="ppaction://hlinksldjump"/>
          </p:cNvPr>
          <p:cNvSpPr>
            <a:spLocks noChangeArrowheads="1"/>
          </p:cNvSpPr>
          <p:nvPr/>
        </p:nvSpPr>
        <p:spPr bwMode="auto">
          <a:xfrm rot="-5400000">
            <a:off x="4814001" y="3186999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L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73" name="AutoShape 33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 rot="-5400000">
            <a:off x="5534081" y="3186999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M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74" name="AutoShape 333">
            <a:hlinkClick r:id="rId17" action="ppaction://hlinksldjump"/>
          </p:cNvPr>
          <p:cNvSpPr>
            <a:spLocks noChangeArrowheads="1"/>
          </p:cNvSpPr>
          <p:nvPr/>
        </p:nvSpPr>
        <p:spPr bwMode="auto">
          <a:xfrm rot="-5400000">
            <a:off x="2653761" y="3186999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I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75" name="AutoShape 333">
            <a:hlinkClick r:id="rId18" action="ppaction://hlinksldjump"/>
          </p:cNvPr>
          <p:cNvSpPr>
            <a:spLocks noChangeArrowheads="1"/>
          </p:cNvSpPr>
          <p:nvPr/>
        </p:nvSpPr>
        <p:spPr bwMode="auto">
          <a:xfrm rot="-5400000">
            <a:off x="5174041" y="3835071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Ř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76" name="AutoShape 333">
            <a:hlinkClick r:id="rId19" action="ppaction://hlinksldjump"/>
          </p:cNvPr>
          <p:cNvSpPr>
            <a:spLocks noChangeArrowheads="1"/>
          </p:cNvSpPr>
          <p:nvPr/>
        </p:nvSpPr>
        <p:spPr bwMode="auto">
          <a:xfrm rot="-5400000">
            <a:off x="4453961" y="3835071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R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77" name="AutoShape 333">
            <a:hlinkClick r:id="rId20" action="ppaction://hlinksldjump"/>
          </p:cNvPr>
          <p:cNvSpPr>
            <a:spLocks noChangeArrowheads="1"/>
          </p:cNvSpPr>
          <p:nvPr/>
        </p:nvSpPr>
        <p:spPr bwMode="auto">
          <a:xfrm rot="-5400000">
            <a:off x="5894121" y="3835071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44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S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78" name="AutoShape 333">
            <a:hlinkClick r:id="rId21" action="ppaction://hlinksldjump"/>
          </p:cNvPr>
          <p:cNvSpPr>
            <a:spLocks noChangeArrowheads="1"/>
          </p:cNvSpPr>
          <p:nvPr/>
        </p:nvSpPr>
        <p:spPr bwMode="auto">
          <a:xfrm rot="-5400000">
            <a:off x="3733881" y="3835071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P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79" name="AutoShape 333">
            <a:hlinkClick r:id="rId22" action="ppaction://hlinksldjump"/>
          </p:cNvPr>
          <p:cNvSpPr>
            <a:spLocks noChangeArrowheads="1"/>
          </p:cNvSpPr>
          <p:nvPr/>
        </p:nvSpPr>
        <p:spPr bwMode="auto">
          <a:xfrm rot="-5400000">
            <a:off x="3013801" y="3835071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O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80" name="AutoShape 333">
            <a:hlinkClick r:id="rId23" action="ppaction://hlinksldjump"/>
          </p:cNvPr>
          <p:cNvSpPr>
            <a:spLocks noChangeArrowheads="1"/>
          </p:cNvSpPr>
          <p:nvPr/>
        </p:nvSpPr>
        <p:spPr bwMode="auto">
          <a:xfrm rot="-5400000">
            <a:off x="2293721" y="3835071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N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81" name="AutoShape 333">
            <a:hlinkClick r:id="rId24" action="ppaction://hlinksldjump"/>
          </p:cNvPr>
          <p:cNvSpPr>
            <a:spLocks noChangeArrowheads="1"/>
          </p:cNvSpPr>
          <p:nvPr/>
        </p:nvSpPr>
        <p:spPr bwMode="auto">
          <a:xfrm rot="-5400000">
            <a:off x="5534081" y="4483143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44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Z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82" name="AutoShape 333">
            <a:hlinkClick r:id="rId25" action="ppaction://hlinksldjump"/>
          </p:cNvPr>
          <p:cNvSpPr>
            <a:spLocks noChangeArrowheads="1"/>
          </p:cNvSpPr>
          <p:nvPr/>
        </p:nvSpPr>
        <p:spPr bwMode="auto">
          <a:xfrm rot="-5400000">
            <a:off x="6254161" y="4483143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Ž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83" name="AutoShape 333">
            <a:hlinkClick r:id="rId26" action="ppaction://hlinksldjump"/>
          </p:cNvPr>
          <p:cNvSpPr>
            <a:spLocks noChangeArrowheads="1"/>
          </p:cNvSpPr>
          <p:nvPr/>
        </p:nvSpPr>
        <p:spPr bwMode="auto">
          <a:xfrm rot="-5400000">
            <a:off x="4814001" y="4483143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44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?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84" name="AutoShape 333">
            <a:hlinkClick r:id="rId27" action="ppaction://hlinksldjump"/>
          </p:cNvPr>
          <p:cNvSpPr>
            <a:spLocks noChangeArrowheads="1"/>
          </p:cNvSpPr>
          <p:nvPr/>
        </p:nvSpPr>
        <p:spPr bwMode="auto">
          <a:xfrm rot="-5400000">
            <a:off x="4093921" y="4483143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V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85" name="AutoShape 333">
            <a:hlinkClick r:id="rId28" action="ppaction://hlinksldjump"/>
          </p:cNvPr>
          <p:cNvSpPr>
            <a:spLocks noChangeArrowheads="1"/>
          </p:cNvSpPr>
          <p:nvPr/>
        </p:nvSpPr>
        <p:spPr bwMode="auto">
          <a:xfrm rot="-5400000">
            <a:off x="1933681" y="4483143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Š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86" name="AutoShape 333">
            <a:hlinkClick r:id="rId29" action="ppaction://hlinksldjump"/>
          </p:cNvPr>
          <p:cNvSpPr>
            <a:spLocks noChangeArrowheads="1"/>
          </p:cNvSpPr>
          <p:nvPr/>
        </p:nvSpPr>
        <p:spPr bwMode="auto">
          <a:xfrm rot="-5400000">
            <a:off x="2653761" y="4483143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T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87" name="AutoShape 333">
            <a:hlinkClick r:id="rId30" action="ppaction://hlinksldjump"/>
          </p:cNvPr>
          <p:cNvSpPr>
            <a:spLocks noChangeArrowheads="1"/>
          </p:cNvSpPr>
          <p:nvPr/>
        </p:nvSpPr>
        <p:spPr bwMode="auto">
          <a:xfrm rot="-5400000">
            <a:off x="3373841" y="4483143"/>
            <a:ext cx="809614" cy="717552"/>
          </a:xfrm>
          <a:prstGeom prst="hexagon">
            <a:avLst>
              <a:gd name="adj" fmla="val 29128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rot="10800000" wrap="none" lIns="0" tIns="180000" anchor="ctr"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U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49" name="Obdélník 48">
            <a:hlinkClick r:id="rId31" action="ppaction://hlinksldjump"/>
          </p:cNvPr>
          <p:cNvSpPr/>
          <p:nvPr/>
        </p:nvSpPr>
        <p:spPr>
          <a:xfrm>
            <a:off x="8532440" y="188640"/>
            <a:ext cx="360040" cy="4320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bliqueTopRight"/>
              <a:lightRig rig="threePt" dir="t">
                <a:rot lat="0" lon="0" rev="6000000"/>
              </a:lightRig>
            </a:scene3d>
            <a:sp3d extrusionH="57150">
              <a:bevelT w="31750" h="31750" prst="riblet"/>
              <a:extrusionClr>
                <a:schemeClr val="bg2">
                  <a:lumMod val="25000"/>
                </a:schemeClr>
              </a:extrusionClr>
            </a:sp3d>
          </a:bodyPr>
          <a:lstStyle/>
          <a:p>
            <a:pPr algn="ctr"/>
            <a:r>
              <a:rPr lang="cs-CZ" sz="36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cs-CZ" sz="3600" b="1" dirty="0">
              <a:ln>
                <a:solidFill>
                  <a:schemeClr val="bg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Obdélník 50">
            <a:hlinkClick r:id="rId32" action="ppaction://hlinksldjump"/>
          </p:cNvPr>
          <p:cNvSpPr/>
          <p:nvPr/>
        </p:nvSpPr>
        <p:spPr>
          <a:xfrm>
            <a:off x="755576" y="1268760"/>
            <a:ext cx="2016224" cy="1080120"/>
          </a:xfrm>
          <a:prstGeom prst="rect">
            <a:avLst/>
          </a:prstGeom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Náhradní otázky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Obdélník 51">
            <a:hlinkClick r:id="rId32" action="ppaction://hlinksldjump"/>
          </p:cNvPr>
          <p:cNvSpPr/>
          <p:nvPr/>
        </p:nvSpPr>
        <p:spPr>
          <a:xfrm>
            <a:off x="6156176" y="1268760"/>
            <a:ext cx="2016224" cy="1080120"/>
          </a:xfrm>
          <a:prstGeom prst="rect">
            <a:avLst/>
          </a:prstGeom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Náhradní otázky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2798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798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798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798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2798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2798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2798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2798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2798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2798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2798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2798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2798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9885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2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9" fill="hold">
                      <p:stCondLst>
                        <p:cond delay="0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8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6" fill="hold">
                      <p:stCondLst>
                        <p:cond delay="0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0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5" fill="hold">
                      <p:stCondLst>
                        <p:cond delay="0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2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4" fill="hold">
                      <p:stCondLst>
                        <p:cond delay="0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34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" fill="hold">
                      <p:stCondLst>
                        <p:cond delay="0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361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2" fill="hold">
                      <p:stCondLst>
                        <p:cond delay="0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9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99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0" fill="hold">
                      <p:stCondLst>
                        <p:cond delay="0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43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8" fill="hold">
                      <p:stCondLst>
                        <p:cond delay="0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4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456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7" fill="hold">
                      <p:stCondLst>
                        <p:cond delay="0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46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7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475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6" fill="hold">
                      <p:stCondLst>
                        <p:cond delay="0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48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>
                      <p:stCondLst>
                        <p:cond delay="indefinite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8" fill="hold">
                      <p:stCondLst>
                        <p:cond delay="indefinite"/>
                      </p:stCondLst>
                      <p:childTnLst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9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494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5" fill="hold">
                      <p:stCondLst>
                        <p:cond delay="0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4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1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513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4" fill="hold">
                      <p:stCondLst>
                        <p:cond delay="0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51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0" fill="hold">
                      <p:stCondLst>
                        <p:cond delay="indefinite"/>
                      </p:stCondLst>
                      <p:childTnLst>
                        <p:par>
                          <p:cTn id="521" fill="hold">
                            <p:stCondLst>
                              <p:cond delay="0"/>
                            </p:stCondLst>
                            <p:childTnLst>
                              <p:par>
                                <p:cTn id="5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53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3" fill="hold">
                      <p:stCondLst>
                        <p:cond delay="0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53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9" fill="hold">
                      <p:stCondLst>
                        <p:cond delay="indefinite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4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4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551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2" fill="hold">
                      <p:stCondLst>
                        <p:cond delay="0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55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8" fill="hold">
                      <p:stCondLst>
                        <p:cond delay="indefinite"/>
                      </p:stCondLst>
                      <p:childTnLst>
                        <p:par>
                          <p:cTn id="559" fill="hold">
                            <p:stCondLst>
                              <p:cond delay="0"/>
                            </p:stCondLst>
                            <p:childTnLst>
                              <p:par>
                                <p:cTn id="5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fill="hold">
                      <p:stCondLst>
                        <p:cond delay="indefinite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6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570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1" fill="hold">
                      <p:stCondLst>
                        <p:cond delay="0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57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7" fill="hold">
                      <p:stCondLst>
                        <p:cond delay="indefinite"/>
                      </p:stCondLst>
                      <p:childTnLst>
                        <p:par>
                          <p:cTn id="578" fill="hold">
                            <p:stCondLst>
                              <p:cond delay="0"/>
                            </p:stCondLst>
                            <p:childTnLst>
                              <p:par>
                                <p:cTn id="5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8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3" fill="hold">
                      <p:stCondLst>
                        <p:cond delay="indefinite"/>
                      </p:stCondLst>
                      <p:childTnLst>
                        <p:par>
                          <p:cTn id="584" fill="hold">
                            <p:stCondLst>
                              <p:cond delay="0"/>
                            </p:stCondLst>
                            <p:childTnLst>
                              <p:par>
                                <p:cTn id="5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8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589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0" fill="hold">
                      <p:stCondLst>
                        <p:cond delay="0"/>
                      </p:stCondLst>
                      <p:childTnLst>
                        <p:par>
                          <p:cTn id="591" fill="hold">
                            <p:stCondLst>
                              <p:cond delay="0"/>
                            </p:stCondLst>
                            <p:childTnLst>
                              <p:par>
                                <p:cTn id="5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59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6" fill="hold">
                      <p:stCondLst>
                        <p:cond delay="indefinite"/>
                      </p:stCondLst>
                      <p:childTnLst>
                        <p:par>
                          <p:cTn id="597" fill="hold">
                            <p:stCondLst>
                              <p:cond delay="0"/>
                            </p:stCondLst>
                            <p:childTnLst>
                              <p:par>
                                <p:cTn id="5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0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2" fill="hold">
                      <p:stCondLst>
                        <p:cond delay="indefinite"/>
                      </p:stCondLst>
                      <p:childTnLst>
                        <p:par>
                          <p:cTn id="603" fill="hold">
                            <p:stCondLst>
                              <p:cond delay="0"/>
                            </p:stCondLst>
                            <p:childTnLst>
                              <p:par>
                                <p:cTn id="6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0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60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9" fill="hold">
                      <p:stCondLst>
                        <p:cond delay="0"/>
                      </p:stCondLst>
                      <p:childTnLst>
                        <p:par>
                          <p:cTn id="610" fill="hold">
                            <p:stCondLst>
                              <p:cond delay="0"/>
                            </p:stCondLst>
                            <p:childTnLst>
                              <p:par>
                                <p:cTn id="6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61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1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>
                      <p:stCondLst>
                        <p:cond delay="indefinite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62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8" fill="hold">
                      <p:stCondLst>
                        <p:cond delay="0"/>
                      </p:stCondLst>
                      <p:childTnLst>
                        <p:par>
                          <p:cTn id="629" fill="hold">
                            <p:stCondLst>
                              <p:cond delay="0"/>
                            </p:stCondLst>
                            <p:childTnLst>
                              <p:par>
                                <p:cTn id="6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6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4" fill="hold">
                      <p:stCondLst>
                        <p:cond delay="indefinite"/>
                      </p:stCondLst>
                      <p:childTnLst>
                        <p:par>
                          <p:cTn id="635" fill="hold">
                            <p:stCondLst>
                              <p:cond delay="0"/>
                            </p:stCondLst>
                            <p:childTnLst>
                              <p:par>
                                <p:cTn id="6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fill="hold">
                      <p:stCondLst>
                        <p:cond delay="indefinite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4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646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7" fill="hold">
                      <p:stCondLst>
                        <p:cond delay="0"/>
                      </p:stCondLst>
                      <p:childTnLst>
                        <p:par>
                          <p:cTn id="648" fill="hold">
                            <p:stCondLst>
                              <p:cond delay="0"/>
                            </p:stCondLst>
                            <p:childTnLst>
                              <p:par>
                                <p:cTn id="6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6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3" fill="hold">
                      <p:stCondLst>
                        <p:cond delay="indefinite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5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9" fill="hold">
                      <p:stCondLst>
                        <p:cond delay="indefinite"/>
                      </p:stCondLst>
                      <p:childTnLst>
                        <p:par>
                          <p:cTn id="660" fill="hold">
                            <p:stCondLst>
                              <p:cond delay="0"/>
                            </p:stCondLst>
                            <p:childTnLst>
                              <p:par>
                                <p:cTn id="6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6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665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6" fill="hold">
                      <p:stCondLst>
                        <p:cond delay="0"/>
                      </p:stCondLst>
                      <p:childTnLst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67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2" fill="hold">
                      <p:stCondLst>
                        <p:cond delay="indefinite"/>
                      </p:stCondLst>
                      <p:childTnLst>
                        <p:par>
                          <p:cTn id="673" fill="hold">
                            <p:stCondLst>
                              <p:cond delay="0"/>
                            </p:stCondLst>
                            <p:childTnLst>
                              <p:par>
                                <p:cTn id="6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7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8" fill="hold">
                      <p:stCondLst>
                        <p:cond delay="indefinite"/>
                      </p:stCondLst>
                      <p:childTnLst>
                        <p:par>
                          <p:cTn id="679" fill="hold">
                            <p:stCondLst>
                              <p:cond delay="0"/>
                            </p:stCondLst>
                            <p:childTnLst>
                              <p:par>
                                <p:cTn id="6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8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684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5" fill="hold">
                      <p:stCondLst>
                        <p:cond delay="0"/>
                      </p:stCondLst>
                      <p:childTnLst>
                        <p:par>
                          <p:cTn id="686" fill="hold">
                            <p:stCondLst>
                              <p:cond delay="0"/>
                            </p:stCondLst>
                            <p:childTnLst>
                              <p:par>
                                <p:cTn id="6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68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1" fill="hold">
                      <p:stCondLst>
                        <p:cond delay="indefinite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9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7" fill="hold">
                      <p:stCondLst>
                        <p:cond delay="indefinite"/>
                      </p:stCondLst>
                      <p:childTnLst>
                        <p:par>
                          <p:cTn id="698" fill="hold">
                            <p:stCondLst>
                              <p:cond delay="0"/>
                            </p:stCondLst>
                            <p:childTnLst>
                              <p:par>
                                <p:cTn id="6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základní, důležitý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oblast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259632" y="1340768"/>
            <a:ext cx="61926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šepot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uvařený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klaun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tlačit 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položit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majitel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403648" y="1412776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odhalit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(začínající na písmeno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) 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vyléčit, zacelit 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  <a:endParaRPr lang="cs-CZ" sz="40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265362" y="1556792"/>
            <a:ext cx="6696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           		       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zahájení, spuštění</a:t>
            </a:r>
            <a:endParaRPr lang="cs-CZ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27584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každý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403648" y="2420888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Aktivace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403648" y="908720"/>
            <a:ext cx="61926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slov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zahájení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, spuštění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403648" y="836712"/>
            <a:ext cx="6192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ke slovu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spát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619672" y="2060848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Bdít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771800" y="2492896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Centrála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547664" y="980728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ke slovu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ústředna 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619672" y="2060848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Čert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547664" y="836712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ďábel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403648" y="1988840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Divoký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75656" y="908720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krotký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915816" y="227687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Etapa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03648" y="1412776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 sousloví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časový úsek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195736" y="2564904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Fantazie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03648" y="1412776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představivost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547664" y="227687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Geniální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03648" y="1124744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hloupý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619672" y="2708920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Hamižný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73501" y="1314346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Otázka, zadání: Antonymum 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štědrý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259632" y="1484784"/>
            <a:ext cx="61926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ke slovu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spát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203848" y="2492896"/>
            <a:ext cx="266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Chybně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správně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619672" y="242088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Imaginární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ke slovu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vymyšlený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619672" y="2348880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Jitro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03648" y="105273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ke slovu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ráno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 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276872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Klopýtnout 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403648" y="980728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ke slovu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zakopnout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187624" y="2852936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Líný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583668" y="1412776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ke slovu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pilný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619672" y="234888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Majestátní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03648" y="105273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vznešený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915816" y="2708920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Nadaný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ke slovu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talentovaný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627784" y="285293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Obrana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ke slovu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útok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691680" y="2852936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Podstatný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základní, důležitý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259632" y="2420888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Region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907704" y="1076772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oblast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475656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ke slovu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ústředna 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899592" y="249289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Řev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59697" y="1124744"/>
            <a:ext cx="61926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šepot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307727" y="2852936"/>
            <a:ext cx="266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Syrový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651543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uvařený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203848" y="2852936"/>
            <a:ext cx="266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Šašek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klaun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619672" y="242088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Táhnout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501121" y="1115884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tlačit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131840" y="2564904"/>
            <a:ext cx="266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Umístit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583668" y="1195825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položit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043608" y="2420888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Vlastník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648120" y="1087309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majitel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915816" y="2492896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Skrýt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odhalit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908720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vyléčit, zacelit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915816" y="2492896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Zahojit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>
            <a:hlinkClick r:id="rId2" action="ppaction://hlinksldjump"/>
          </p:cNvPr>
          <p:cNvSpPr/>
          <p:nvPr/>
        </p:nvSpPr>
        <p:spPr>
          <a:xfrm>
            <a:off x="3214678" y="4572008"/>
            <a:ext cx="2643206" cy="7858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627784" y="292494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Odpověď: Žádný</a:t>
            </a:r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500166" y="4643446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Pokračovat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63873" y="1287924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každý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Náhradní otázky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Vývojový diagram: postup 4">
            <a:hlinkClick r:id="rId2" action="ppaction://hlinksldjump"/>
          </p:cNvPr>
          <p:cNvSpPr/>
          <p:nvPr/>
        </p:nvSpPr>
        <p:spPr>
          <a:xfrm>
            <a:off x="1187624" y="3429000"/>
            <a:ext cx="2088232" cy="72008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Synonyma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Vývojový diagram: postup 13">
            <a:hlinkClick r:id="rId3" action="ppaction://hlinksldjump"/>
          </p:cNvPr>
          <p:cNvSpPr/>
          <p:nvPr/>
        </p:nvSpPr>
        <p:spPr>
          <a:xfrm>
            <a:off x="7740352" y="188640"/>
            <a:ext cx="648072" cy="288032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Vývojový diagram: postup 6">
            <a:hlinkClick r:id="rId4" action="ppaction://hlinksldjump"/>
          </p:cNvPr>
          <p:cNvSpPr/>
          <p:nvPr/>
        </p:nvSpPr>
        <p:spPr>
          <a:xfrm>
            <a:off x="5796136" y="3429000"/>
            <a:ext cx="2088232" cy="72008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Antonyma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75656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ďábel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Náhradní otázky  — …2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lipsa 3">
            <a:hlinkClick r:id="rId2" action="ppaction://hlinksldjump"/>
          </p:cNvPr>
          <p:cNvSpPr/>
          <p:nvPr/>
        </p:nvSpPr>
        <p:spPr>
          <a:xfrm>
            <a:off x="2051720" y="2060848"/>
            <a:ext cx="864096" cy="86409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1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lipsa 4">
            <a:hlinkClick r:id="rId3" action="ppaction://hlinksldjump"/>
          </p:cNvPr>
          <p:cNvSpPr/>
          <p:nvPr/>
        </p:nvSpPr>
        <p:spPr>
          <a:xfrm>
            <a:off x="2051720" y="3717032"/>
            <a:ext cx="864096" cy="86409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3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ipsa 5">
            <a:hlinkClick r:id="rId4" action="ppaction://hlinksldjump"/>
          </p:cNvPr>
          <p:cNvSpPr/>
          <p:nvPr/>
        </p:nvSpPr>
        <p:spPr>
          <a:xfrm>
            <a:off x="4067944" y="2996952"/>
            <a:ext cx="864096" cy="86409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5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lipsa 7">
            <a:hlinkClick r:id="rId5" action="ppaction://hlinksldjump"/>
          </p:cNvPr>
          <p:cNvSpPr/>
          <p:nvPr/>
        </p:nvSpPr>
        <p:spPr>
          <a:xfrm>
            <a:off x="6156176" y="2060848"/>
            <a:ext cx="864096" cy="86409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2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ipsa 8">
            <a:hlinkClick r:id="rId6" action="ppaction://hlinksldjump"/>
          </p:cNvPr>
          <p:cNvSpPr/>
          <p:nvPr/>
        </p:nvSpPr>
        <p:spPr>
          <a:xfrm>
            <a:off x="6156176" y="3717032"/>
            <a:ext cx="864096" cy="86409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4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élník 9">
            <a:hlinkClick r:id="rId7" action="ppaction://hlinksldjump"/>
          </p:cNvPr>
          <p:cNvSpPr/>
          <p:nvPr/>
        </p:nvSpPr>
        <p:spPr>
          <a:xfrm>
            <a:off x="2195736" y="5373216"/>
            <a:ext cx="2016224" cy="64807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Zpět na náhradní otázky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élník 10">
            <a:hlinkClick r:id="rId8" action="ppaction://hlinksldjump"/>
          </p:cNvPr>
          <p:cNvSpPr/>
          <p:nvPr/>
        </p:nvSpPr>
        <p:spPr>
          <a:xfrm>
            <a:off x="5004048" y="5373216"/>
            <a:ext cx="2016224" cy="64807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Zpět na pyramidu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26876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čistit, oddělovat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(začínající na písmeno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>
            <a:hlinkClick r:id="rId2" action="ppaction://hlinksldjump"/>
          </p:cNvPr>
          <p:cNvSpPr/>
          <p:nvPr/>
        </p:nvSpPr>
        <p:spPr>
          <a:xfrm>
            <a:off x="3131840" y="3645024"/>
            <a:ext cx="3096344" cy="10801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26876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sbírka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 (začínající na písmeno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>
            <a:hlinkClick r:id="rId2" action="ppaction://hlinksldjump"/>
          </p:cNvPr>
          <p:cNvSpPr/>
          <p:nvPr/>
        </p:nvSpPr>
        <p:spPr>
          <a:xfrm>
            <a:off x="3131840" y="3645024"/>
            <a:ext cx="3096344" cy="10801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26876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jedinečný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 (začínající na písmeno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>
            <a:hlinkClick r:id="rId2" action="ppaction://hlinksldjump"/>
          </p:cNvPr>
          <p:cNvSpPr/>
          <p:nvPr/>
        </p:nvSpPr>
        <p:spPr>
          <a:xfrm>
            <a:off x="3131840" y="3645024"/>
            <a:ext cx="3096344" cy="10801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26876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snižovat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 (začínající na písmeno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>
            <a:hlinkClick r:id="rId2" action="ppaction://hlinksldjump"/>
          </p:cNvPr>
          <p:cNvSpPr/>
          <p:nvPr/>
        </p:nvSpPr>
        <p:spPr>
          <a:xfrm>
            <a:off x="3131840" y="3645024"/>
            <a:ext cx="3096344" cy="10801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26876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maskování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(začínající na písmeno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4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>
            <a:hlinkClick r:id="rId2" action="ppaction://hlinksldjump"/>
          </p:cNvPr>
          <p:cNvSpPr/>
          <p:nvPr/>
        </p:nvSpPr>
        <p:spPr>
          <a:xfrm>
            <a:off x="3131840" y="3645024"/>
            <a:ext cx="3096344" cy="10801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26876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čistit, oddělovat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263691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latin typeface="Arial" pitchFamily="34" charset="0"/>
                <a:cs typeface="Arial" pitchFamily="34" charset="0"/>
              </a:rPr>
              <a:t>Odpověď: Filtrovat</a:t>
            </a:r>
          </a:p>
        </p:txBody>
      </p:sp>
      <p:sp>
        <p:nvSpPr>
          <p:cNvPr id="4" name="Obdélník 3">
            <a:hlinkClick r:id="rId2" action="ppaction://hlinksldjump"/>
          </p:cNvPr>
          <p:cNvSpPr/>
          <p:nvPr/>
        </p:nvSpPr>
        <p:spPr>
          <a:xfrm>
            <a:off x="1403648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Pyramida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>
            <a:hlinkClick r:id="rId3" action="ppaction://hlinksldjump"/>
          </p:cNvPr>
          <p:cNvSpPr/>
          <p:nvPr/>
        </p:nvSpPr>
        <p:spPr>
          <a:xfrm>
            <a:off x="5076056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Náhradní otázky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26876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sbírka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263691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latin typeface="Arial" pitchFamily="34" charset="0"/>
                <a:cs typeface="Arial" pitchFamily="34" charset="0"/>
              </a:rPr>
              <a:t>Odpověď: Kolekce</a:t>
            </a:r>
          </a:p>
        </p:txBody>
      </p:sp>
      <p:sp>
        <p:nvSpPr>
          <p:cNvPr id="4" name="Obdélník 3">
            <a:hlinkClick r:id="rId2" action="ppaction://hlinksldjump"/>
          </p:cNvPr>
          <p:cNvSpPr/>
          <p:nvPr/>
        </p:nvSpPr>
        <p:spPr>
          <a:xfrm>
            <a:off x="1403648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Pyramida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>
            <a:hlinkClick r:id="rId3" action="ppaction://hlinksldjump"/>
          </p:cNvPr>
          <p:cNvSpPr/>
          <p:nvPr/>
        </p:nvSpPr>
        <p:spPr>
          <a:xfrm>
            <a:off x="5076056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Náhradní otázky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26876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jedinečný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263691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latin typeface="Arial" pitchFamily="34" charset="0"/>
                <a:cs typeface="Arial" pitchFamily="34" charset="0"/>
              </a:rPr>
              <a:t>Odpověď: Unikátní</a:t>
            </a:r>
            <a:endParaRPr lang="cs-C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élník 3">
            <a:hlinkClick r:id="rId2" action="ppaction://hlinksldjump"/>
          </p:cNvPr>
          <p:cNvSpPr/>
          <p:nvPr/>
        </p:nvSpPr>
        <p:spPr>
          <a:xfrm>
            <a:off x="1403648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Pyramida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>
            <a:hlinkClick r:id="rId3" action="ppaction://hlinksldjump"/>
          </p:cNvPr>
          <p:cNvSpPr/>
          <p:nvPr/>
        </p:nvSpPr>
        <p:spPr>
          <a:xfrm>
            <a:off x="5076056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Náhradní otázky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26876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snižovat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263691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latin typeface="Arial" pitchFamily="34" charset="0"/>
                <a:cs typeface="Arial" pitchFamily="34" charset="0"/>
              </a:rPr>
              <a:t>Odpověď: Redukovat</a:t>
            </a:r>
          </a:p>
        </p:txBody>
      </p:sp>
      <p:sp>
        <p:nvSpPr>
          <p:cNvPr id="4" name="Obdélník 3">
            <a:hlinkClick r:id="rId2" action="ppaction://hlinksldjump"/>
          </p:cNvPr>
          <p:cNvSpPr/>
          <p:nvPr/>
        </p:nvSpPr>
        <p:spPr>
          <a:xfrm>
            <a:off x="1403648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Pyramida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>
            <a:hlinkClick r:id="rId3" action="ppaction://hlinksldjump"/>
          </p:cNvPr>
          <p:cNvSpPr/>
          <p:nvPr/>
        </p:nvSpPr>
        <p:spPr>
          <a:xfrm>
            <a:off x="5076056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Náhradní otázky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75656" y="1412776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Antonymum 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krotký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26876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maskování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263691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latin typeface="Arial" pitchFamily="34" charset="0"/>
                <a:cs typeface="Arial" pitchFamily="34" charset="0"/>
              </a:rPr>
              <a:t>Odpověď: Kamufláž</a:t>
            </a:r>
          </a:p>
        </p:txBody>
      </p:sp>
      <p:sp>
        <p:nvSpPr>
          <p:cNvPr id="4" name="Obdélník 3">
            <a:hlinkClick r:id="rId2" action="ppaction://hlinksldjump"/>
          </p:cNvPr>
          <p:cNvSpPr/>
          <p:nvPr/>
        </p:nvSpPr>
        <p:spPr>
          <a:xfrm>
            <a:off x="1403648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Pyramida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>
            <a:hlinkClick r:id="rId3" action="ppaction://hlinksldjump"/>
          </p:cNvPr>
          <p:cNvSpPr/>
          <p:nvPr/>
        </p:nvSpPr>
        <p:spPr>
          <a:xfrm>
            <a:off x="5076056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Náhradní otázky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Náhradní otázky — …4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lipsa 2">
            <a:hlinkClick r:id="rId2" action="ppaction://hlinksldjump"/>
          </p:cNvPr>
          <p:cNvSpPr/>
          <p:nvPr/>
        </p:nvSpPr>
        <p:spPr>
          <a:xfrm>
            <a:off x="2051720" y="2060848"/>
            <a:ext cx="864096" cy="86409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1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lipsa 3">
            <a:hlinkClick r:id="rId3" action="ppaction://hlinksldjump"/>
          </p:cNvPr>
          <p:cNvSpPr/>
          <p:nvPr/>
        </p:nvSpPr>
        <p:spPr>
          <a:xfrm>
            <a:off x="6156176" y="2060848"/>
            <a:ext cx="864096" cy="86409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2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lipsa 4">
            <a:hlinkClick r:id="rId4" action="ppaction://hlinksldjump"/>
          </p:cNvPr>
          <p:cNvSpPr/>
          <p:nvPr/>
        </p:nvSpPr>
        <p:spPr>
          <a:xfrm>
            <a:off x="4067944" y="2996952"/>
            <a:ext cx="864096" cy="86409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5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ipsa 8">
            <a:hlinkClick r:id="rId5" action="ppaction://hlinksldjump"/>
          </p:cNvPr>
          <p:cNvSpPr/>
          <p:nvPr/>
        </p:nvSpPr>
        <p:spPr>
          <a:xfrm>
            <a:off x="2051720" y="3717032"/>
            <a:ext cx="864096" cy="86409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3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Elipsa 9">
            <a:hlinkClick r:id="rId6" action="ppaction://hlinksldjump"/>
          </p:cNvPr>
          <p:cNvSpPr/>
          <p:nvPr/>
        </p:nvSpPr>
        <p:spPr>
          <a:xfrm>
            <a:off x="6156176" y="3717032"/>
            <a:ext cx="864096" cy="86409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4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élník 10">
            <a:hlinkClick r:id="rId7" action="ppaction://hlinksldjump"/>
          </p:cNvPr>
          <p:cNvSpPr/>
          <p:nvPr/>
        </p:nvSpPr>
        <p:spPr>
          <a:xfrm>
            <a:off x="2195736" y="5589240"/>
            <a:ext cx="2016224" cy="64807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Zpět na náhradní otázky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élník 11">
            <a:hlinkClick r:id="rId8" action="ppaction://hlinksldjump"/>
          </p:cNvPr>
          <p:cNvSpPr/>
          <p:nvPr/>
        </p:nvSpPr>
        <p:spPr>
          <a:xfrm>
            <a:off x="5004048" y="5589240"/>
            <a:ext cx="2016224" cy="64807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Zpět na pyramidu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05273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hbitý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 (začínající na písmeno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) 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2627784" y="4149080"/>
            <a:ext cx="3816424" cy="136815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Odpověď</a:t>
            </a:r>
            <a:endParaRPr lang="cs-CZ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05273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nedostatek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 (začínající na písmeno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2627784" y="4149080"/>
            <a:ext cx="3816424" cy="136815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Odpověď</a:t>
            </a:r>
            <a:endParaRPr lang="cs-CZ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05273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rozebrat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 (začínající na písmeno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2627784" y="4149080"/>
            <a:ext cx="3816424" cy="136815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Odpověď</a:t>
            </a:r>
            <a:endParaRPr lang="cs-CZ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05273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pevný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 (začínající na písmeno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2627784" y="4149080"/>
            <a:ext cx="3816424" cy="136815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Odpověď</a:t>
            </a:r>
            <a:endParaRPr lang="cs-CZ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05273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maskování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(začínající na písmeno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4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2627784" y="4149080"/>
            <a:ext cx="3816424" cy="136815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Odpověď</a:t>
            </a:r>
            <a:endParaRPr lang="cs-CZ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76470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hbitý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220486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Odpověď: Neohrabaný</a:t>
            </a:r>
          </a:p>
        </p:txBody>
      </p:sp>
      <p:sp>
        <p:nvSpPr>
          <p:cNvPr id="4" name="Obdélník 3">
            <a:hlinkClick r:id="rId2" action="ppaction://hlinksldjump"/>
          </p:cNvPr>
          <p:cNvSpPr/>
          <p:nvPr/>
        </p:nvSpPr>
        <p:spPr>
          <a:xfrm>
            <a:off x="5076056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Náhradní otázky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>
            <a:hlinkClick r:id="rId3" action="ppaction://hlinksldjump"/>
          </p:cNvPr>
          <p:cNvSpPr/>
          <p:nvPr/>
        </p:nvSpPr>
        <p:spPr>
          <a:xfrm>
            <a:off x="1403648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Pyramida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76470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nedostatek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220486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Odpověď: Hojnost</a:t>
            </a:r>
          </a:p>
        </p:txBody>
      </p:sp>
      <p:sp>
        <p:nvSpPr>
          <p:cNvPr id="4" name="Obdélník 3">
            <a:hlinkClick r:id="rId2" action="ppaction://hlinksldjump"/>
          </p:cNvPr>
          <p:cNvSpPr/>
          <p:nvPr/>
        </p:nvSpPr>
        <p:spPr>
          <a:xfrm>
            <a:off x="5076056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Náhradní otázky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>
            <a:hlinkClick r:id="rId3" action="ppaction://hlinksldjump"/>
          </p:cNvPr>
          <p:cNvSpPr/>
          <p:nvPr/>
        </p:nvSpPr>
        <p:spPr>
          <a:xfrm>
            <a:off x="1403648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Pyramida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76470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rozebrat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220486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Odpověď: Sestavit</a:t>
            </a:r>
          </a:p>
        </p:txBody>
      </p:sp>
      <p:sp>
        <p:nvSpPr>
          <p:cNvPr id="4" name="Obdélník 3">
            <a:hlinkClick r:id="rId2" action="ppaction://hlinksldjump"/>
          </p:cNvPr>
          <p:cNvSpPr/>
          <p:nvPr/>
        </p:nvSpPr>
        <p:spPr>
          <a:xfrm>
            <a:off x="5076056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Náhradní otázky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>
            <a:hlinkClick r:id="rId3" action="ppaction://hlinksldjump"/>
          </p:cNvPr>
          <p:cNvSpPr/>
          <p:nvPr/>
        </p:nvSpPr>
        <p:spPr>
          <a:xfrm>
            <a:off x="1403648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Pyramida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 sousloví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časový úsek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76470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pevný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220486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Odpověď: Křehký</a:t>
            </a:r>
          </a:p>
        </p:txBody>
      </p:sp>
      <p:sp>
        <p:nvSpPr>
          <p:cNvPr id="4" name="Obdélník 3">
            <a:hlinkClick r:id="rId2" action="ppaction://hlinksldjump"/>
          </p:cNvPr>
          <p:cNvSpPr/>
          <p:nvPr/>
        </p:nvSpPr>
        <p:spPr>
          <a:xfrm>
            <a:off x="5076056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Náhradní otázky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>
            <a:hlinkClick r:id="rId3" action="ppaction://hlinksldjump"/>
          </p:cNvPr>
          <p:cNvSpPr/>
          <p:nvPr/>
        </p:nvSpPr>
        <p:spPr>
          <a:xfrm>
            <a:off x="1403648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Pyramida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76470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Antonymum 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4800" b="1" dirty="0" smtClean="0">
                <a:latin typeface="Arial" pitchFamily="34" charset="0"/>
                <a:cs typeface="Arial" pitchFamily="34" charset="0"/>
              </a:rPr>
              <a:t>svolat</a:t>
            </a:r>
            <a:endParaRPr lang="cs-CZ" sz="4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220486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Odpověď: Rozpustit</a:t>
            </a:r>
          </a:p>
        </p:txBody>
      </p:sp>
      <p:sp>
        <p:nvSpPr>
          <p:cNvPr id="4" name="Obdélník 3">
            <a:hlinkClick r:id="rId2" action="ppaction://hlinksldjump"/>
          </p:cNvPr>
          <p:cNvSpPr/>
          <p:nvPr/>
        </p:nvSpPr>
        <p:spPr>
          <a:xfrm>
            <a:off x="5076056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Náhradní otázky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>
            <a:hlinkClick r:id="rId3" action="ppaction://hlinksldjump"/>
          </p:cNvPr>
          <p:cNvSpPr/>
          <p:nvPr/>
        </p:nvSpPr>
        <p:spPr>
          <a:xfrm>
            <a:off x="1403648" y="4653136"/>
            <a:ext cx="252028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Pyramida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Pomoc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1338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Kroky (pro použití ve výuce):</a:t>
            </a:r>
          </a:p>
          <a:p>
            <a:pPr marL="514350" indent="-514350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1.	Na pyramidě klikněte na libovolné číslo.</a:t>
            </a:r>
          </a:p>
          <a:p>
            <a:pPr marL="514350" indent="-514350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2.	</a:t>
            </a: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Pouze v Pro verzi: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Přečtěte si otázku a na panelu Čas na odpověď si kliknutím zvolte, jak dlouhý chcete mít čas na odpověď.</a:t>
            </a:r>
          </a:p>
          <a:p>
            <a:pPr marL="514350" indent="-514350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3.	Odpovězte a pro zobrazení správné odpovědi klikněte na tlačítko Správná odpověď.</a:t>
            </a:r>
          </a:p>
          <a:p>
            <a:pPr marL="514350" indent="-514350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4.	(Zkontrolujte, zda jste odpověděl/a správně.) Pro návrat k pyramidě stiskněte Pokračovat.</a:t>
            </a:r>
          </a:p>
          <a:p>
            <a:pPr marL="514350" indent="-514350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5.	Číslo se zbarví zeleně.</a:t>
            </a:r>
          </a:p>
          <a:p>
            <a:pPr marL="514350" indent="-514350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Pokud chcete číslo zbarvit červeně (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ze zeleného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), klikněte opět na stejné číslo a pak na tlačítko Pyramida v levém dolním rohu.</a:t>
            </a:r>
          </a:p>
          <a:p>
            <a:pPr marL="514350" indent="-514350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Pokud chcete zbarvit tlačítko žlutě (neutrálně) (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ze zeleného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), klikněte na </a:t>
            </a:r>
            <a:r>
              <a:rPr lang="cs-CZ" sz="1800" smtClean="0">
                <a:latin typeface="Arial" pitchFamily="34" charset="0"/>
                <a:cs typeface="Arial" pitchFamily="34" charset="0"/>
              </a:rPr>
              <a:t>stejné tlačítko</a:t>
            </a:r>
            <a:br>
              <a:rPr lang="cs-CZ" sz="1800" smtClean="0">
                <a:latin typeface="Arial" pitchFamily="34" charset="0"/>
                <a:cs typeface="Arial" pitchFamily="34" charset="0"/>
              </a:rPr>
            </a:br>
            <a:r>
              <a:rPr lang="cs-CZ" sz="180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poté na tlačítko Pyramida a opakujte to ještě jednou.</a:t>
            </a:r>
          </a:p>
          <a:p>
            <a:pPr marL="514350" indent="-514350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6.	Pokračujte dalšími čísly.</a:t>
            </a:r>
          </a:p>
          <a:p>
            <a:pPr marL="514350" indent="-514350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7.	Při neurálním zbarvení si můžete zvolit náhradní otázku.</a:t>
            </a:r>
          </a:p>
          <a:p>
            <a:pPr marL="514350" indent="-514350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Vyberte si téma. </a:t>
            </a:r>
          </a:p>
          <a:p>
            <a:pPr marL="514350" indent="-514350"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b)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Náhodně si zvolte číslo náhradní otázky* a zodpovězte ji, poté se můžete vrátit zpět na pyramidu (tlačítko musíte přebarvit ručně, nepřebarvuje se automaticky).</a:t>
            </a:r>
          </a:p>
          <a:p>
            <a:pPr marL="514350" indent="-514350"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1200" b="1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Při příštím návratu do tématu, bude tlačítko s číslem otázky, která již byla zodpovězena, zbarveno černě.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aoblený obdélník 3">
            <a:hlinkClick r:id="rId2" action="ppaction://hlinksldjump"/>
          </p:cNvPr>
          <p:cNvSpPr/>
          <p:nvPr/>
        </p:nvSpPr>
        <p:spPr>
          <a:xfrm>
            <a:off x="3851920" y="5805264"/>
            <a:ext cx="1584176" cy="50405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Zpět</a:t>
            </a:r>
            <a:endParaRPr lang="cs-CZ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971600" y="5517232"/>
            <a:ext cx="2448272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50" dirty="0" smtClean="0">
                <a:latin typeface="Arial" pitchFamily="34" charset="0"/>
                <a:cs typeface="Arial" pitchFamily="34" charset="0"/>
              </a:rPr>
              <a:t>Jestli potřebujete něco jiného nebo byste chtěli Pro verzi, napište na: ondrasimecek@seznam.cz </a:t>
            </a:r>
            <a:endParaRPr lang="cs-CZ" sz="85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alternativní postup 4">
            <a:hlinkClick r:id="rId2" action="ppaction://hlinksldjump"/>
          </p:cNvPr>
          <p:cNvSpPr/>
          <p:nvPr/>
        </p:nvSpPr>
        <p:spPr>
          <a:xfrm>
            <a:off x="1979712" y="3717032"/>
            <a:ext cx="4752528" cy="1080120"/>
          </a:xfrm>
          <a:prstGeom prst="flowChartAlternate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hlinkClick r:id="rId2" action="ppaction://hlinksldjump"/>
          </p:cNvPr>
          <p:cNvSpPr txBox="1"/>
          <p:nvPr/>
        </p:nvSpPr>
        <p:spPr>
          <a:xfrm>
            <a:off x="1979712" y="3933056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Správná odpověď</a:t>
            </a:r>
          </a:p>
        </p:txBody>
      </p:sp>
      <p:sp>
        <p:nvSpPr>
          <p:cNvPr id="6" name="Zaoblený obdélník 5">
            <a:hlinkClick r:id="rId3" action="ppaction://hlinksldjump"/>
          </p:cNvPr>
          <p:cNvSpPr/>
          <p:nvPr/>
        </p:nvSpPr>
        <p:spPr>
          <a:xfrm>
            <a:off x="755576" y="5877272"/>
            <a:ext cx="1584176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itchFamily="34" charset="0"/>
                <a:cs typeface="Arial" pitchFamily="34" charset="0"/>
              </a:rPr>
              <a:t>Pyramida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41277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Synonymum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slova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představivost</a:t>
            </a:r>
            <a:endParaRPr lang="cs-CZ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4233</TotalTime>
  <Words>720</Words>
  <Application>Microsoft Office PowerPoint</Application>
  <PresentationFormat>Předvádění na obrazovce (4:3)</PresentationFormat>
  <Paragraphs>300</Paragraphs>
  <Slides>82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82</vt:i4>
      </vt:variant>
    </vt:vector>
  </HeadingPairs>
  <TitlesOfParts>
    <vt:vector size="83" baseType="lpstr">
      <vt:lpstr>Motiv sady Office</vt:lpstr>
      <vt:lpstr>AZ-kvíz − šablona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  <vt:lpstr>Snímek 33</vt:lpstr>
      <vt:lpstr>Snímek 34</vt:lpstr>
      <vt:lpstr>Snímek 35</vt:lpstr>
      <vt:lpstr>Snímek 36</vt:lpstr>
      <vt:lpstr>Snímek 37</vt:lpstr>
      <vt:lpstr>Snímek 38</vt:lpstr>
      <vt:lpstr>Snímek 39</vt:lpstr>
      <vt:lpstr>Snímek 40</vt:lpstr>
      <vt:lpstr>Snímek 41</vt:lpstr>
      <vt:lpstr>Snímek 42</vt:lpstr>
      <vt:lpstr>Snímek 43</vt:lpstr>
      <vt:lpstr>Snímek 44</vt:lpstr>
      <vt:lpstr>Snímek 45</vt:lpstr>
      <vt:lpstr>Snímek 46</vt:lpstr>
      <vt:lpstr>Snímek 47</vt:lpstr>
      <vt:lpstr>Snímek 48</vt:lpstr>
      <vt:lpstr>Snímek 49</vt:lpstr>
      <vt:lpstr>Snímek 50</vt:lpstr>
      <vt:lpstr>Snímek 51</vt:lpstr>
      <vt:lpstr>Snímek 52</vt:lpstr>
      <vt:lpstr>Snímek 53</vt:lpstr>
      <vt:lpstr>Snímek 54</vt:lpstr>
      <vt:lpstr>Snímek 55</vt:lpstr>
      <vt:lpstr>Snímek 56</vt:lpstr>
      <vt:lpstr>Snímek 57</vt:lpstr>
      <vt:lpstr>Snímek 58</vt:lpstr>
      <vt:lpstr>Náhradní otázky</vt:lpstr>
      <vt:lpstr>Náhradní otázky  — …2</vt:lpstr>
      <vt:lpstr>Snímek 61</vt:lpstr>
      <vt:lpstr>Snímek 62</vt:lpstr>
      <vt:lpstr>Snímek 63</vt:lpstr>
      <vt:lpstr>Snímek 64</vt:lpstr>
      <vt:lpstr>Snímek 65</vt:lpstr>
      <vt:lpstr>Snímek 66</vt:lpstr>
      <vt:lpstr>Snímek 67</vt:lpstr>
      <vt:lpstr>Snímek 68</vt:lpstr>
      <vt:lpstr>Snímek 69</vt:lpstr>
      <vt:lpstr>Snímek 70</vt:lpstr>
      <vt:lpstr>Náhradní otázky — …4</vt:lpstr>
      <vt:lpstr>Snímek 72</vt:lpstr>
      <vt:lpstr>Snímek 73</vt:lpstr>
      <vt:lpstr>Snímek 74</vt:lpstr>
      <vt:lpstr>Snímek 75</vt:lpstr>
      <vt:lpstr>Snímek 76</vt:lpstr>
      <vt:lpstr>Snímek 77</vt:lpstr>
      <vt:lpstr>Snímek 78</vt:lpstr>
      <vt:lpstr>Snímek 79</vt:lpstr>
      <vt:lpstr>Snímek 80</vt:lpstr>
      <vt:lpstr>Snímek 81</vt:lpstr>
      <vt:lpstr>Pomoc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AZ-kvíz - šablona</dc:title>
  <dc:creator>Ondřej Šimeček</dc:creator>
  <dc:description>Autorem materiálu a všech jeho částí, není-li uvedeno jinak, je Ondřej Šimeček. Dostupné z Metodického portálu www.rvp.cz, ISSN: 1802-4785.  Provozuje Národní ústav pro vzdělávání, školské poradenské zařízení a zařízení pro další vzdělávání pedagogických pracovníků (NÚV).</dc:description>
  <cp:lastModifiedBy>Ilona Justová</cp:lastModifiedBy>
  <cp:revision>408</cp:revision>
  <dcterms:created xsi:type="dcterms:W3CDTF">2011-11-05T15:00:52Z</dcterms:created>
  <dcterms:modified xsi:type="dcterms:W3CDTF">2020-05-15T18:19:23Z</dcterms:modified>
</cp:coreProperties>
</file>